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5"/>
  </p:notesMasterIdLst>
  <p:sldIdLst>
    <p:sldId id="256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259" r:id="rId11"/>
    <p:sldId id="264" r:id="rId12"/>
    <p:sldId id="266" r:id="rId13"/>
    <p:sldId id="260" r:id="rId14"/>
    <p:sldId id="265" r:id="rId15"/>
    <p:sldId id="261" r:id="rId16"/>
    <p:sldId id="267" r:id="rId17"/>
    <p:sldId id="268" r:id="rId18"/>
    <p:sldId id="345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290" r:id="rId29"/>
    <p:sldId id="336" r:id="rId30"/>
    <p:sldId id="287" r:id="rId31"/>
    <p:sldId id="288" r:id="rId32"/>
    <p:sldId id="337" r:id="rId33"/>
    <p:sldId id="289" r:id="rId34"/>
    <p:sldId id="291" r:id="rId35"/>
    <p:sldId id="338" r:id="rId36"/>
    <p:sldId id="339" r:id="rId37"/>
    <p:sldId id="340" r:id="rId38"/>
    <p:sldId id="341" r:id="rId39"/>
    <p:sldId id="342" r:id="rId40"/>
    <p:sldId id="344" r:id="rId41"/>
    <p:sldId id="270" r:id="rId42"/>
    <p:sldId id="271" r:id="rId43"/>
    <p:sldId id="272" r:id="rId44"/>
    <p:sldId id="273" r:id="rId45"/>
    <p:sldId id="276" r:id="rId46"/>
    <p:sldId id="274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5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43" r:id="rId83"/>
    <p:sldId id="346" r:id="rId8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9388" autoAdjust="0"/>
  </p:normalViewPr>
  <p:slideViewPr>
    <p:cSldViewPr>
      <p:cViewPr varScale="1">
        <p:scale>
          <a:sx n="116" d="100"/>
          <a:sy n="116" d="100"/>
        </p:scale>
        <p:origin x="20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CF8C4-3545-46C8-9BC6-D607110A6AFE}" type="datetimeFigureOut">
              <a:rPr lang="ko-KR" altLang="en-US" smtClean="0"/>
              <a:t>2020. 8. 6.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80511-3D86-41A0-A6C4-149A3FA3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7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위에서 </a:t>
            </a:r>
            <a:r>
              <a:rPr lang="en-US" altLang="ko-KR" dirty="0"/>
              <a:t>stride </a:t>
            </a:r>
            <a:r>
              <a:rPr lang="ko-KR" altLang="en-US" dirty="0"/>
              <a:t>값 만큼 </a:t>
            </a:r>
            <a:r>
              <a:rPr lang="en-US" altLang="ko-KR" dirty="0"/>
              <a:t>filter (kernel) </a:t>
            </a:r>
            <a:r>
              <a:rPr lang="ko-KR" altLang="en-US" dirty="0"/>
              <a:t>을 이동시키면서 겹쳐지는 부분의 각 원소의 값을 곱해서 모두 더한 값을 출력으로 하는 연산입니다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filter </a:t>
            </a:r>
            <a:r>
              <a:rPr lang="ko-KR" altLang="en-US" dirty="0"/>
              <a:t>란 </a:t>
            </a:r>
            <a:r>
              <a:rPr lang="ko-KR" altLang="en-US" dirty="0" err="1"/>
              <a:t>뭘까요</a:t>
            </a:r>
            <a:r>
              <a:rPr lang="en-US" altLang="ko-KR" dirty="0"/>
              <a:t>? </a:t>
            </a:r>
            <a:r>
              <a:rPr lang="ko-KR" altLang="en-US" dirty="0"/>
              <a:t>있다가 알아보도록 합시다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37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과 </a:t>
            </a:r>
            <a:r>
              <a:rPr lang="en-US" altLang="ko-KR" dirty="0"/>
              <a:t>pooling</a:t>
            </a:r>
            <a:r>
              <a:rPr lang="ko-KR" altLang="en-US" dirty="0"/>
              <a:t>을 거친 후</a:t>
            </a:r>
            <a:r>
              <a:rPr lang="en-US" altLang="ko-KR" dirty="0"/>
              <a:t>, column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로 변환하여 우리가 저번주에 배운 </a:t>
            </a:r>
            <a:r>
              <a:rPr lang="en-US" altLang="ko-KR" dirty="0"/>
              <a:t>fully connected neural network</a:t>
            </a:r>
            <a:r>
              <a:rPr lang="ko-KR" altLang="en-US" dirty="0"/>
              <a:t>로 학습됩니다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14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 err="1"/>
              <a:t>M,n,k</a:t>
            </a:r>
            <a:r>
              <a:rPr lang="ko-KR" altLang="en-US" dirty="0"/>
              <a:t>는 각각 반복되는 </a:t>
            </a:r>
            <a:r>
              <a:rPr lang="ko-KR" altLang="en-US" dirty="0" err="1"/>
              <a:t>횟수에요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Convolution, </a:t>
            </a:r>
            <a:r>
              <a:rPr lang="en-US" altLang="ko-KR" dirty="0" err="1"/>
              <a:t>relu,pooling</a:t>
            </a:r>
            <a:r>
              <a:rPr lang="en-US" altLang="ko-KR" dirty="0"/>
              <a:t>, fully connected layer</a:t>
            </a:r>
            <a:r>
              <a:rPr lang="ko-KR" altLang="en-US" dirty="0"/>
              <a:t>가 여러 번 반복되는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72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최근에는 다양한 형태의 </a:t>
            </a:r>
            <a:r>
              <a:rPr lang="en-US" altLang="ko-KR" dirty="0"/>
              <a:t>layer</a:t>
            </a:r>
            <a:r>
              <a:rPr lang="ko-KR" altLang="en-US" dirty="0"/>
              <a:t>를 이용한 </a:t>
            </a:r>
            <a:r>
              <a:rPr lang="en-US" altLang="ko-KR" dirty="0"/>
              <a:t>deep learning </a:t>
            </a:r>
            <a:r>
              <a:rPr lang="ko-KR" altLang="en-US" dirty="0"/>
              <a:t>기법 나오는 중</a:t>
            </a:r>
            <a:r>
              <a:rPr lang="en-US" altLang="ko-KR" dirty="0"/>
              <a:t>…. </a:t>
            </a:r>
            <a:r>
              <a:rPr lang="ko-KR" altLang="en-US" dirty="0"/>
              <a:t>다음주 강의에서 공부할 예정입니다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43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강의 뒷부분에 나온 </a:t>
            </a:r>
            <a:r>
              <a:rPr lang="en-US" altLang="ko-KR" dirty="0"/>
              <a:t>convolution </a:t>
            </a:r>
            <a:r>
              <a:rPr lang="ko-KR" altLang="en-US" dirty="0"/>
              <a:t>과 </a:t>
            </a:r>
            <a:r>
              <a:rPr lang="en-US" altLang="ko-KR" dirty="0"/>
              <a:t>cross-correlation</a:t>
            </a:r>
            <a:r>
              <a:rPr lang="ko-KR" altLang="en-US" dirty="0"/>
              <a:t>에 대한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겹치는 부분을 적분한 값이라는 것은 동일한데</a:t>
            </a:r>
            <a:r>
              <a:rPr lang="en-US" altLang="ko-KR" dirty="0"/>
              <a:t>, convolution</a:t>
            </a:r>
            <a:r>
              <a:rPr lang="ko-KR" altLang="en-US" dirty="0"/>
              <a:t>은 움직이는 함수인 </a:t>
            </a:r>
            <a:r>
              <a:rPr lang="en-US" altLang="ko-KR" dirty="0"/>
              <a:t>g</a:t>
            </a:r>
            <a:r>
              <a:rPr lang="ko-KR" altLang="en-US" dirty="0"/>
              <a:t>가 뒤집어서 </a:t>
            </a:r>
            <a:r>
              <a:rPr lang="ko-KR" altLang="en-US" dirty="0" err="1"/>
              <a:t>적분되고</a:t>
            </a:r>
            <a:r>
              <a:rPr lang="en-US" altLang="ko-KR" dirty="0"/>
              <a:t>, cross-</a:t>
            </a:r>
            <a:r>
              <a:rPr lang="en-US" altLang="ko-KR" dirty="0" err="1"/>
              <a:t>correlatio</a:t>
            </a:r>
            <a:r>
              <a:rPr lang="ko-KR" altLang="en-US" dirty="0"/>
              <a:t>은 안 뒤집고 </a:t>
            </a:r>
            <a:r>
              <a:rPr lang="ko-KR" altLang="en-US" dirty="0" err="1"/>
              <a:t>적분되는</a:t>
            </a:r>
            <a:r>
              <a:rPr lang="ko-KR" altLang="en-US" dirty="0"/>
              <a:t> 것을 알 수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옆에 있는 </a:t>
            </a:r>
            <a:r>
              <a:rPr lang="en-US" altLang="ko-KR" dirty="0"/>
              <a:t>auto correlation</a:t>
            </a:r>
            <a:r>
              <a:rPr lang="ko-KR" altLang="en-US" dirty="0"/>
              <a:t>은 함수 자기자신과의 </a:t>
            </a:r>
            <a:r>
              <a:rPr lang="en-US" altLang="ko-KR" dirty="0"/>
              <a:t>cross-correlation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050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그림은 </a:t>
            </a:r>
            <a:r>
              <a:rPr lang="en-US" altLang="ko-KR" dirty="0"/>
              <a:t>g(t)</a:t>
            </a:r>
            <a:r>
              <a:rPr lang="ko-KR" altLang="en-US" dirty="0"/>
              <a:t>가 뒤집혀 있으니까 </a:t>
            </a:r>
            <a:r>
              <a:rPr lang="en-US" altLang="ko-KR" dirty="0"/>
              <a:t>convolution</a:t>
            </a:r>
            <a:r>
              <a:rPr lang="ko-KR" altLang="en-US" dirty="0"/>
              <a:t>이겠죠</a:t>
            </a:r>
            <a:r>
              <a:rPr lang="en-US" altLang="ko-KR" dirty="0"/>
              <a:t>? </a:t>
            </a:r>
            <a:r>
              <a:rPr lang="ko-KR" altLang="en-US" dirty="0"/>
              <a:t>식은 각각 </a:t>
            </a:r>
            <a:r>
              <a:rPr lang="en-US" altLang="ko-KR" dirty="0"/>
              <a:t>f, g</a:t>
            </a:r>
            <a:r>
              <a:rPr lang="ko-KR" altLang="en-US" dirty="0"/>
              <a:t>가 연속</a:t>
            </a:r>
            <a:r>
              <a:rPr lang="en-US" altLang="ko-KR" dirty="0"/>
              <a:t>/</a:t>
            </a:r>
            <a:r>
              <a:rPr lang="ko-KR" altLang="en-US" dirty="0"/>
              <a:t>이산 일 경우의 연산 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88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각각을 </a:t>
            </a:r>
            <a:r>
              <a:rPr lang="en-US" altLang="ko-KR" dirty="0"/>
              <a:t>f, g</a:t>
            </a:r>
            <a:r>
              <a:rPr lang="ko-KR" altLang="en-US" dirty="0"/>
              <a:t>로 생각하면 왜 </a:t>
            </a:r>
            <a:r>
              <a:rPr lang="en-US" altLang="ko-KR" dirty="0"/>
              <a:t>cross-correlation</a:t>
            </a:r>
            <a:r>
              <a:rPr lang="ko-KR" altLang="en-US" dirty="0"/>
              <a:t>이라고 하는지 알 수 있을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9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시간에 다뤘듯</a:t>
            </a:r>
            <a:r>
              <a:rPr lang="en-US" altLang="ko-KR" dirty="0"/>
              <a:t>, class</a:t>
            </a:r>
            <a:r>
              <a:rPr lang="ko-KR" altLang="en-US" dirty="0"/>
              <a:t>를 사용해 객체를 만들어 나가는 것이 효율적이기 때문에 </a:t>
            </a:r>
            <a:r>
              <a:rPr lang="en-US" altLang="ko-KR" dirty="0"/>
              <a:t>class</a:t>
            </a:r>
            <a:r>
              <a:rPr lang="ko-KR" altLang="en-US" dirty="0"/>
              <a:t>가 또 등장한다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CNN**</a:t>
            </a:r>
            <a:r>
              <a:rPr lang="ko-KR" altLang="en-US" dirty="0"/>
              <a:t>은 </a:t>
            </a:r>
            <a:r>
              <a:rPr lang="en-US" altLang="ko-KR" dirty="0"/>
              <a:t>subclass, **</a:t>
            </a:r>
            <a:r>
              <a:rPr lang="en-US" altLang="ko-KR" dirty="0" err="1"/>
              <a:t>torch.nn.Module</a:t>
            </a:r>
            <a:r>
              <a:rPr lang="en-US" altLang="ko-KR" dirty="0"/>
              <a:t>**</a:t>
            </a:r>
            <a:r>
              <a:rPr lang="ko-KR" altLang="en-US" dirty="0"/>
              <a:t>은 </a:t>
            </a:r>
            <a:r>
              <a:rPr lang="en-US" altLang="ko-KR" dirty="0"/>
              <a:t>superclass</a:t>
            </a:r>
          </a:p>
          <a:p>
            <a:r>
              <a:rPr lang="en-US" altLang="ko-KR" dirty="0"/>
              <a:t>super(CNN, self)._ </a:t>
            </a:r>
            <a:r>
              <a:rPr lang="en-US" altLang="ko-KR" dirty="0" err="1"/>
              <a:t>init</a:t>
            </a:r>
            <a:r>
              <a:rPr lang="en-US" altLang="ko-KR" dirty="0"/>
              <a:t> _()</a:t>
            </a:r>
            <a:r>
              <a:rPr lang="ko-KR" altLang="en-US" dirty="0"/>
              <a:t>은 </a:t>
            </a:r>
            <a:r>
              <a:rPr lang="en-US" altLang="ko-KR" dirty="0" err="1"/>
              <a:t>torch.nn.Module</a:t>
            </a:r>
            <a:r>
              <a:rPr lang="ko-KR" altLang="en-US" dirty="0"/>
              <a:t>의 </a:t>
            </a:r>
            <a:r>
              <a:rPr lang="en-US" altLang="ko-KR" dirty="0"/>
              <a:t>_ </a:t>
            </a:r>
            <a:r>
              <a:rPr lang="en-US" altLang="ko-KR" dirty="0" err="1"/>
              <a:t>init</a:t>
            </a:r>
            <a:r>
              <a:rPr lang="en-US" altLang="ko-KR" dirty="0"/>
              <a:t> _</a:t>
            </a:r>
            <a:r>
              <a:rPr lang="ko-KR" altLang="en-US" dirty="0"/>
              <a:t>을 호출하는 것</a:t>
            </a:r>
            <a:r>
              <a:rPr lang="en-US" altLang="ko-KR" dirty="0"/>
              <a:t>! </a:t>
            </a:r>
          </a:p>
          <a:p>
            <a:r>
              <a:rPr lang="en-US" altLang="ko-KR" dirty="0"/>
              <a:t>_ </a:t>
            </a:r>
            <a:r>
              <a:rPr lang="en-US" altLang="ko-KR" dirty="0" err="1"/>
              <a:t>init</a:t>
            </a:r>
            <a:r>
              <a:rPr lang="en-US" altLang="ko-KR" dirty="0"/>
              <a:t> _</a:t>
            </a:r>
            <a:r>
              <a:rPr lang="ko-KR" altLang="en-US" dirty="0"/>
              <a:t>은 </a:t>
            </a:r>
            <a:r>
              <a:rPr lang="en-US" altLang="ko-KR" dirty="0"/>
              <a:t>'</a:t>
            </a:r>
            <a:r>
              <a:rPr lang="ko-KR" altLang="en-US" dirty="0"/>
              <a:t>생성자</a:t>
            </a:r>
            <a:r>
              <a:rPr lang="en-US" altLang="ko-KR" dirty="0"/>
              <a:t>, </a:t>
            </a:r>
            <a:r>
              <a:rPr lang="ko-KR" altLang="en-US" dirty="0"/>
              <a:t>객체 생성 시 호출될 때 실행되는 초기화 함수</a:t>
            </a:r>
            <a:r>
              <a:rPr lang="en-US" altLang="ko-KR" dirty="0"/>
              <a:t>'</a:t>
            </a:r>
            <a:r>
              <a:rPr lang="ko-KR" altLang="en-US" dirty="0"/>
              <a:t>라고 저번에 배웠다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이게 무슨 말이지</a:t>
            </a:r>
            <a:r>
              <a:rPr lang="en-US" altLang="ko-KR" dirty="0"/>
              <a:t>? </a:t>
            </a:r>
            <a:r>
              <a:rPr lang="ko-KR" altLang="en-US" dirty="0"/>
              <a:t>객체가 만들어지면 무조건 수행하는 </a:t>
            </a:r>
            <a:r>
              <a:rPr lang="ko-KR" altLang="en-US" dirty="0" err="1"/>
              <a:t>것이라구</a:t>
            </a:r>
            <a:r>
              <a:rPr lang="ko-KR" altLang="en-US" dirty="0"/>
              <a:t> 한다</a:t>
            </a:r>
            <a:r>
              <a:rPr lang="en-US" altLang="ko-KR" dirty="0"/>
              <a:t>..!!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파생 클래스에서 </a:t>
            </a:r>
            <a:r>
              <a:rPr lang="en-US" altLang="ko-KR" dirty="0"/>
              <a:t>_ </a:t>
            </a:r>
            <a:r>
              <a:rPr lang="en-US" altLang="ko-KR" dirty="0" err="1"/>
              <a:t>init</a:t>
            </a:r>
            <a:r>
              <a:rPr lang="en-US" altLang="ko-KR" dirty="0"/>
              <a:t> _ method</a:t>
            </a:r>
            <a:r>
              <a:rPr lang="ko-KR" altLang="en-US" dirty="0"/>
              <a:t>를 생략한다면 기반 클래스의 </a:t>
            </a:r>
            <a:r>
              <a:rPr lang="en-US" altLang="ko-KR" dirty="0"/>
              <a:t>_ </a:t>
            </a:r>
            <a:r>
              <a:rPr lang="en-US" altLang="ko-KR" dirty="0" err="1"/>
              <a:t>init</a:t>
            </a:r>
            <a:r>
              <a:rPr lang="en-US" altLang="ko-KR" dirty="0"/>
              <a:t> _ </a:t>
            </a:r>
            <a:r>
              <a:rPr lang="ko-KR" altLang="en-US" dirty="0"/>
              <a:t>가 자동으로 호출되므로 </a:t>
            </a:r>
            <a:r>
              <a:rPr lang="en-US" altLang="ko-KR" dirty="0"/>
              <a:t>super()</a:t>
            </a:r>
            <a:r>
              <a:rPr lang="ko-KR" altLang="en-US" dirty="0"/>
              <a:t>는 사용하지 않아도 된다고 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 super(CNN, self) </a:t>
            </a:r>
            <a:r>
              <a:rPr lang="ko-KR" altLang="en-US" dirty="0"/>
              <a:t>처럼 </a:t>
            </a:r>
            <a:r>
              <a:rPr lang="en-US" altLang="ko-KR" dirty="0"/>
              <a:t>super()</a:t>
            </a:r>
            <a:r>
              <a:rPr lang="ko-KR" altLang="en-US" dirty="0"/>
              <a:t>에 파생 </a:t>
            </a:r>
            <a:r>
              <a:rPr lang="en-US" altLang="ko-KR" dirty="0"/>
              <a:t>class</a:t>
            </a:r>
            <a:r>
              <a:rPr lang="ko-KR" altLang="en-US" dirty="0"/>
              <a:t>와 </a:t>
            </a:r>
            <a:r>
              <a:rPr lang="en-US" altLang="ko-KR" dirty="0"/>
              <a:t>self</a:t>
            </a:r>
            <a:r>
              <a:rPr lang="ko-KR" altLang="en-US" dirty="0"/>
              <a:t>를 넣어 어떤 클래스인지 명확하게 표시할 수 있으며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super()</a:t>
            </a:r>
            <a:r>
              <a:rPr lang="ko-KR" altLang="en-US" dirty="0"/>
              <a:t>와 같은 기능을 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80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61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Cifar10 </a:t>
            </a:r>
            <a:r>
              <a:rPr lang="ko-KR" altLang="en-US" dirty="0"/>
              <a:t>데이터를 이용한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80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두꺼비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19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이미지 픽셀 하나하나는 그 강도를 표현하기 위해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숫자값으로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표현됩니다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 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흑백 사진은 명암 정보만 있으면 만들 수 있으므로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차원 데이터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개면 표현할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즉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개의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체널이면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표현할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컬러 사진은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R,G,B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세개의 색이 섞여서 만들어지므로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각 픽셀을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RGB 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개의 실수로 표현합니다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즉 컬러 이미지는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차원의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개의 채널로 구성됩니다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예를들어서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높이가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픽셀이고 폭이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픽셀인 컬러 사진 데이터의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shape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(20, 20, 3)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으로 표현합니다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반면에 높이가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픽셀이고 폭이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픽셀인 흑백 사진 데이터의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shape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(20, 20, 1)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90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이용한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54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숫자 </a:t>
            </a:r>
            <a:r>
              <a:rPr lang="en-US" altLang="ko-KR" dirty="0"/>
              <a:t>5</a:t>
            </a:r>
            <a:r>
              <a:rPr lang="ko-KR" altLang="en-US" dirty="0"/>
              <a:t>가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220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이제까지는 데이터를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resize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해서 저장한 전반부 내용이고 이후가 본격적으로 학습을 시작하는 후반부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! </a:t>
            </a:r>
            <a:r>
              <a:rPr lang="en-US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CNN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코딩과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겹치는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부분이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대부분이지만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이해를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위해서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일단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전부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적도록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하겠습니다</a:t>
            </a:r>
            <a:r>
              <a:rPr lang="en-US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.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필요한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부분만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주석으로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설명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추가했어요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3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필터는 이미지의 특징을 찾기 위한 공용 파라미터입니다</a:t>
            </a:r>
            <a:r>
              <a:rPr lang="en-US" altLang="ko-KR" dirty="0"/>
              <a:t>. </a:t>
            </a:r>
            <a:r>
              <a:rPr lang="ko-KR" altLang="en-US" dirty="0"/>
              <a:t>이미지를 </a:t>
            </a:r>
            <a:r>
              <a:rPr lang="ko-KR" altLang="en-US" dirty="0" err="1"/>
              <a:t>들여다</a:t>
            </a:r>
            <a:r>
              <a:rPr lang="ko-KR" altLang="en-US" dirty="0"/>
              <a:t> 보는 </a:t>
            </a:r>
            <a:r>
              <a:rPr lang="en-US" altLang="ko-KR" dirty="0"/>
              <a:t>window</a:t>
            </a:r>
            <a:r>
              <a:rPr lang="ko-KR" altLang="en-US" dirty="0"/>
              <a:t> 같은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그림을 보면 각 이미지의 부분을 </a:t>
            </a:r>
            <a:r>
              <a:rPr lang="en-US" altLang="ko-KR" dirty="0"/>
              <a:t>filter </a:t>
            </a:r>
            <a:r>
              <a:rPr lang="ko-KR" altLang="en-US" dirty="0"/>
              <a:t>를 통해 </a:t>
            </a:r>
            <a:r>
              <a:rPr lang="ko-KR" altLang="en-US" dirty="0" err="1"/>
              <a:t>들여다</a:t>
            </a:r>
            <a:r>
              <a:rPr lang="ko-KR" altLang="en-US" dirty="0"/>
              <a:t> 본 뒤</a:t>
            </a:r>
            <a:r>
              <a:rPr lang="en-US" altLang="ko-KR" dirty="0"/>
              <a:t>(</a:t>
            </a:r>
            <a:r>
              <a:rPr lang="ko-KR" altLang="en-US" dirty="0"/>
              <a:t>마치 창</a:t>
            </a:r>
            <a:r>
              <a:rPr lang="en-US" altLang="ko-KR" dirty="0"/>
              <a:t>(window)</a:t>
            </a:r>
            <a:r>
              <a:rPr lang="ko-KR" altLang="en-US" dirty="0"/>
              <a:t>처럼요</a:t>
            </a:r>
            <a:r>
              <a:rPr lang="en-US" altLang="ko-KR" dirty="0"/>
              <a:t>! ) output </a:t>
            </a:r>
            <a:r>
              <a:rPr lang="ko-KR" altLang="en-US" dirty="0"/>
              <a:t>에 그 연산의 결과가 나옴을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83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필터는 입력 데이터를 지정한 간격으로 순회하면서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합성곱을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계산합니다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여기서 지정된 간격으로 필터를 순회하는 간격을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Stride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라고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 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ko-KR" altLang="en-US" dirty="0"/>
              <a:t>위 그림의 </a:t>
            </a:r>
            <a:r>
              <a:rPr lang="en-US" altLang="ko-KR" dirty="0"/>
              <a:t>stride </a:t>
            </a:r>
            <a:r>
              <a:rPr lang="ko-KR" altLang="en-US" dirty="0"/>
              <a:t>는 가로 세로 </a:t>
            </a:r>
            <a:r>
              <a:rPr lang="en-US" altLang="ko-KR" dirty="0"/>
              <a:t>(1,1)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즉 가로</a:t>
            </a:r>
            <a:r>
              <a:rPr lang="en-US" altLang="ko-KR" dirty="0"/>
              <a:t>,</a:t>
            </a:r>
            <a:r>
              <a:rPr lang="ko-KR" altLang="en-US" dirty="0"/>
              <a:t>세로를 </a:t>
            </a:r>
            <a:r>
              <a:rPr lang="en-US" altLang="ko-KR" dirty="0"/>
              <a:t>1 </a:t>
            </a:r>
            <a:r>
              <a:rPr lang="ko-KR" altLang="en-US" dirty="0"/>
              <a:t>만큼 움직이면서 </a:t>
            </a:r>
            <a:r>
              <a:rPr lang="ko-KR" altLang="en-US" dirty="0" err="1"/>
              <a:t>합성곱을</a:t>
            </a:r>
            <a:r>
              <a:rPr lang="ko-KR" altLang="en-US" dirty="0"/>
              <a:t> </a:t>
            </a:r>
            <a:r>
              <a:rPr lang="ko-KR" altLang="en-US" dirty="0" err="1"/>
              <a:t>계산하는것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8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경우는 </a:t>
            </a:r>
            <a:r>
              <a:rPr lang="en-US" altLang="ko-KR" dirty="0"/>
              <a:t>channel </a:t>
            </a: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개인 컬러 이미지에 대해서 </a:t>
            </a:r>
            <a:r>
              <a:rPr lang="en-US" altLang="ko-KR" dirty="0"/>
              <a:t>filter </a:t>
            </a:r>
            <a:r>
              <a:rPr lang="ko-KR" altLang="en-US" dirty="0"/>
              <a:t>를 적용시켰을 </a:t>
            </a:r>
            <a:r>
              <a:rPr lang="ko-KR" altLang="en-US" dirty="0" err="1"/>
              <a:t>떄의</a:t>
            </a:r>
            <a:r>
              <a:rPr lang="ko-KR" altLang="en-US" dirty="0"/>
              <a:t> 결과를 표현한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683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패딩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(Padding)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합성곱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연산을 수행하기 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입력데이터 주변을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특정값으로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채워 늘리는 것을 말합니다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패딩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(Padding)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은 주로 출력데이터의 공간적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크기를 조절하기 위해 사용합니다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패딩을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할때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채울 값은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hyperparameter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로 어떤 값을 채울지 결정할 수 있지만 주로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zero-padding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사용한다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패딩을 사용하는 이유는 패딩을 사용하지 않을 경우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데이터의 공간적인 크기는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Conv Layer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지날 때 마다 작아지게 되므로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가장자리의 정보들이 사라지는 문제가 발생하기 때문에 패딩을 사용합니다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04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 err="1"/>
              <a:t>발표할떄</a:t>
            </a:r>
            <a:r>
              <a:rPr lang="ko-KR" altLang="en-US" dirty="0"/>
              <a:t> 시간 많이 </a:t>
            </a:r>
            <a:r>
              <a:rPr lang="ko-KR" altLang="en-US" dirty="0" err="1"/>
              <a:t>남을거같으면</a:t>
            </a:r>
            <a:r>
              <a:rPr lang="ko-KR" altLang="en-US" dirty="0"/>
              <a:t> 계산해보면서 시간 때우시면 </a:t>
            </a:r>
            <a:r>
              <a:rPr lang="ko-KR" altLang="en-US" dirty="0" err="1"/>
              <a:t>좋을듯합니다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9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</a:t>
            </a:r>
            <a:r>
              <a:rPr lang="en-US" altLang="ko-KR" dirty="0"/>
              <a:t>convolution layer</a:t>
            </a:r>
            <a:r>
              <a:rPr lang="ko-KR" altLang="en-US" dirty="0"/>
              <a:t>를 바로 </a:t>
            </a:r>
            <a:r>
              <a:rPr lang="en-US" altLang="ko-KR" dirty="0"/>
              <a:t>fully connected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 err="1"/>
              <a:t>networ</a:t>
            </a:r>
            <a:r>
              <a:rPr lang="ko-KR" altLang="en-US" dirty="0"/>
              <a:t>에 넣지 않아요</a:t>
            </a:r>
            <a:r>
              <a:rPr lang="en-US" altLang="ko-KR" dirty="0"/>
              <a:t>! </a:t>
            </a:r>
            <a:r>
              <a:rPr lang="ko-KR" altLang="en-US" dirty="0"/>
              <a:t>그 전에 </a:t>
            </a:r>
            <a:r>
              <a:rPr lang="en-US" altLang="ko-KR" dirty="0"/>
              <a:t>pooling layer</a:t>
            </a:r>
            <a:r>
              <a:rPr lang="ko-KR" altLang="en-US" dirty="0"/>
              <a:t>도 거칩니다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Pooling layer</a:t>
            </a:r>
            <a:r>
              <a:rPr lang="ko-KR" altLang="en-US" dirty="0"/>
              <a:t>를 통해 </a:t>
            </a:r>
            <a:r>
              <a:rPr lang="en-US" altLang="ko-KR" sz="1200" dirty="0"/>
              <a:t>Convolution layer</a:t>
            </a:r>
            <a:r>
              <a:rPr lang="ko-KR" altLang="en-US" sz="1200" dirty="0"/>
              <a:t>를 통과한 데이터의 크기 감소</a:t>
            </a:r>
            <a:r>
              <a:rPr lang="en-US" altLang="ko-KR" sz="1200" dirty="0"/>
              <a:t>(feature </a:t>
            </a:r>
            <a:r>
              <a:rPr lang="ko-KR" altLang="en-US" sz="1200" dirty="0"/>
              <a:t>수 줄여서 </a:t>
            </a:r>
            <a:r>
              <a:rPr lang="en-US" altLang="ko-KR" sz="1200" dirty="0"/>
              <a:t>overfitting </a:t>
            </a:r>
            <a:r>
              <a:rPr lang="ko-KR" altLang="en-US" sz="1200" dirty="0"/>
              <a:t>방지</a:t>
            </a:r>
            <a:r>
              <a:rPr lang="en-US" altLang="ko-KR" sz="1200" dirty="0"/>
              <a:t>), </a:t>
            </a:r>
            <a:r>
              <a:rPr lang="ko-KR" altLang="en-US" sz="1200" dirty="0"/>
              <a:t>특정 데이터 강조</a:t>
            </a:r>
            <a:r>
              <a:rPr lang="en-US" altLang="ko-KR" sz="1200" dirty="0"/>
              <a:t>, </a:t>
            </a:r>
            <a:r>
              <a:rPr lang="ko-KR" altLang="en-US" sz="1200" dirty="0"/>
              <a:t>연산에 들어가는 리소스 감소 등의 효과를 얻어요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dirty="0"/>
          </a:p>
          <a:p>
            <a:r>
              <a:rPr lang="en-US" altLang="ko-KR" dirty="0"/>
              <a:t>Pooling layer</a:t>
            </a:r>
            <a:r>
              <a:rPr lang="ko-KR" altLang="en-US" dirty="0"/>
              <a:t>에는 </a:t>
            </a:r>
            <a:r>
              <a:rPr lang="en-US" altLang="ko-KR" dirty="0"/>
              <a:t>max pooling, average pooling, min pooling, </a:t>
            </a:r>
            <a:r>
              <a:rPr lang="ko-KR" altLang="en-US" dirty="0"/>
              <a:t>등이 있지만 </a:t>
            </a:r>
            <a:r>
              <a:rPr lang="en-US" altLang="ko-KR" dirty="0" err="1"/>
              <a:t>cnn</a:t>
            </a:r>
            <a:r>
              <a:rPr lang="ko-KR" altLang="en-US" dirty="0"/>
              <a:t>에서는 거의 </a:t>
            </a:r>
            <a:r>
              <a:rPr lang="en-US" altLang="ko-KR" dirty="0"/>
              <a:t>max pooling</a:t>
            </a:r>
            <a:r>
              <a:rPr lang="ko-KR" altLang="en-US" dirty="0"/>
              <a:t>만 사용해요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일반적으로 그림과 같이 </a:t>
            </a:r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크기와 </a:t>
            </a:r>
            <a:r>
              <a:rPr lang="en-US" altLang="ko-KR" dirty="0"/>
              <a:t>stride</a:t>
            </a:r>
            <a:r>
              <a:rPr lang="ko-KR" altLang="en-US" dirty="0"/>
              <a:t>의 크기를 같게 해서 각각 원소 당 한 번 씩 처리되도록 설정해요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5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말씀드린대로</a:t>
            </a:r>
            <a:r>
              <a:rPr lang="ko-KR" altLang="en-US" dirty="0"/>
              <a:t> 일반적으로는 </a:t>
            </a:r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크기와 </a:t>
            </a:r>
            <a:r>
              <a:rPr lang="en-US" altLang="ko-KR" dirty="0"/>
              <a:t>stride</a:t>
            </a:r>
            <a:r>
              <a:rPr lang="ko-KR" altLang="en-US" dirty="0"/>
              <a:t>의 크기가 같으므로 </a:t>
            </a:r>
            <a:r>
              <a:rPr lang="en-US" altLang="ko-KR" dirty="0"/>
              <a:t>output size</a:t>
            </a:r>
            <a:r>
              <a:rPr lang="ko-KR" altLang="en-US" dirty="0"/>
              <a:t>는 다음과 같이 감소해요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최신 </a:t>
            </a:r>
            <a:r>
              <a:rPr lang="en-US" altLang="ko-KR" dirty="0" err="1"/>
              <a:t>cnn</a:t>
            </a:r>
            <a:r>
              <a:rPr lang="ko-KR" altLang="en-US" dirty="0"/>
              <a:t>모델의 트렌드는 다음</a:t>
            </a:r>
            <a:r>
              <a:rPr lang="en-US" altLang="ko-KR" dirty="0"/>
              <a:t>(</a:t>
            </a:r>
            <a:r>
              <a:rPr lang="ko-KR" altLang="en-US" dirty="0"/>
              <a:t>발표 화면</a:t>
            </a:r>
            <a:r>
              <a:rPr lang="en-US" altLang="ko-KR" dirty="0"/>
              <a:t>)</a:t>
            </a:r>
            <a:r>
              <a:rPr lang="ko-KR" altLang="en-US" dirty="0"/>
              <a:t>과 같은데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pooling layer</a:t>
            </a:r>
            <a:r>
              <a:rPr lang="ko-KR" altLang="en-US" dirty="0"/>
              <a:t>를 조금만 넣고 있죠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2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2152071" y="195486"/>
            <a:ext cx="4839858" cy="4736804"/>
            <a:chOff x="1619672" y="548680"/>
            <a:chExt cx="5904656" cy="5778928"/>
          </a:xfrm>
        </p:grpSpPr>
        <p:sp>
          <p:nvSpPr>
            <p:cNvPr id="2" name="Oval 1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Oval 2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1800" y="2879908"/>
            <a:ext cx="36003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ESC – 2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조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김정현</a:t>
            </a:r>
            <a:endParaRPr kumimoji="0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신예진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이규민</a:t>
            </a:r>
            <a:endParaRPr kumimoji="0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최우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현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최정욱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한인욱</a:t>
            </a:r>
            <a:endParaRPr kumimoji="0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71801" y="1419622"/>
            <a:ext cx="3600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Convolutional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Neural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Network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7419622-7694-4C60-8CB7-783BE7194CBB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107504" y="1059582"/>
                <a:ext cx="8712968" cy="3816424"/>
              </a:xfrm>
            </p:spPr>
            <p:txBody>
              <a:bodyPr/>
              <a:lstStyle/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sz="2000" dirty="0"/>
                  <a:t>Output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row size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𝑟𝑜𝑤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𝑝𝑜𝑜𝑙𝑖𝑛𝑔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r>
                  <a:rPr lang="en-US" altLang="ko-KR" sz="2000" dirty="0"/>
                  <a:t>Output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column size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𝑐𝑜𝑙𝑢𝑚𝑛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𝑝𝑜𝑜𝑙𝑖𝑛𝑔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r>
                  <a:rPr lang="ko-KR" altLang="en-US" sz="2000" dirty="0"/>
                  <a:t>최신 모델</a:t>
                </a:r>
                <a:r>
                  <a:rPr lang="en-US" altLang="ko-KR" sz="2000" dirty="0"/>
                  <a:t>: filter </a:t>
                </a:r>
                <a:r>
                  <a:rPr lang="ko-KR" altLang="en-US" sz="2000" dirty="0"/>
                  <a:t>작게</a:t>
                </a:r>
                <a:r>
                  <a:rPr lang="en-US" altLang="ko-KR" sz="2000" dirty="0"/>
                  <a:t>, layer </a:t>
                </a:r>
                <a:r>
                  <a:rPr lang="ko-KR" altLang="en-US" sz="2000" dirty="0"/>
                  <a:t>깊게</a:t>
                </a:r>
                <a:r>
                  <a:rPr lang="en-US" altLang="ko-KR" sz="2000" dirty="0"/>
                  <a:t>, pooling/ fully-connected layer </a:t>
                </a:r>
                <a:r>
                  <a:rPr lang="ko-KR" altLang="en-US" sz="2000" dirty="0"/>
                  <a:t>조금만</a:t>
                </a:r>
                <a:r>
                  <a:rPr lang="en-US" altLang="ko-KR" sz="2000" dirty="0"/>
                  <a:t>!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7419622-7694-4C60-8CB7-783BE7194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07504" y="1059582"/>
                <a:ext cx="8712968" cy="3816424"/>
              </a:xfrm>
              <a:blipFill>
                <a:blip r:embed="rId3"/>
                <a:stretch>
                  <a:fillRect r="-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017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33233-DD18-40D0-80F7-B9ECE3B2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Pooling</a:t>
            </a:r>
            <a:r>
              <a:rPr lang="ko-KR" altLang="en-US" dirty="0"/>
              <a:t> 이후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6B141A-4760-4E04-A7AF-5B14DDD7AD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72200" y="1808261"/>
            <a:ext cx="2530624" cy="2995737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Column vector</a:t>
            </a:r>
            <a:r>
              <a:rPr lang="ko-KR" altLang="en-US" dirty="0"/>
              <a:t>로 만든 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앞선 강의에서 배운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fully connected neural network</a:t>
            </a:r>
            <a:r>
              <a:rPr lang="ko-KR" altLang="en-US" dirty="0"/>
              <a:t>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21833-597B-4C12-BA3A-C401C6B22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8" t="40200" r="32982" b="27600"/>
          <a:stretch/>
        </p:blipFill>
        <p:spPr>
          <a:xfrm>
            <a:off x="143507" y="2019689"/>
            <a:ext cx="3672409" cy="22199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AFC8B9-04F6-4D97-8F52-9F6175189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28" t="52800" r="38173" b="15001"/>
          <a:stretch/>
        </p:blipFill>
        <p:spPr>
          <a:xfrm>
            <a:off x="1619672" y="1592238"/>
            <a:ext cx="4392488" cy="29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CNN </a:t>
            </a:r>
            <a:r>
              <a:rPr lang="ko-KR" altLang="en-US" dirty="0"/>
              <a:t>종합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0CB85B-EDE9-4AAE-BA3C-48CBB6E1F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1" t="58400" r="28533" b="8001"/>
          <a:stretch/>
        </p:blipFill>
        <p:spPr>
          <a:xfrm>
            <a:off x="539553" y="1059582"/>
            <a:ext cx="6552728" cy="3145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3BD05A-44E1-420E-B007-79128060B27B}"/>
              </a:ext>
            </a:extLst>
          </p:cNvPr>
          <p:cNvSpPr txBox="1"/>
          <p:nvPr/>
        </p:nvSpPr>
        <p:spPr>
          <a:xfrm>
            <a:off x="251520" y="4443958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일반적인 구조</a:t>
            </a:r>
            <a:r>
              <a:rPr lang="en-US" altLang="ko-KR" dirty="0"/>
              <a:t>: ((CONV – RELU) * m – POOL) * n – (FC – RELU) * k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E981B-6AEB-481F-AC42-AD40C2D517D3}"/>
              </a:ext>
            </a:extLst>
          </p:cNvPr>
          <p:cNvSpPr txBox="1"/>
          <p:nvPr/>
        </p:nvSpPr>
        <p:spPr>
          <a:xfrm>
            <a:off x="7020272" y="3160588"/>
            <a:ext cx="1944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m</a:t>
            </a:r>
            <a:r>
              <a:rPr lang="ko-KR" altLang="en-US" dirty="0"/>
              <a:t>은 </a:t>
            </a:r>
            <a:r>
              <a:rPr lang="en-US" altLang="ko-KR" dirty="0"/>
              <a:t>1~5,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은 보통 큰 수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k</a:t>
            </a:r>
            <a:r>
              <a:rPr lang="ko-KR" altLang="en-US" dirty="0"/>
              <a:t>는 </a:t>
            </a:r>
            <a:r>
              <a:rPr lang="en-US" altLang="ko-KR" dirty="0"/>
              <a:t>0~2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809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3D050-2416-439F-A2BE-F696C617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최신 모형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7810D7-FDD1-4D9C-97CF-9DEC34A182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5880" y="4443957"/>
            <a:ext cx="8496944" cy="360041"/>
          </a:xfrm>
        </p:spPr>
        <p:txBody>
          <a:bodyPr/>
          <a:lstStyle/>
          <a:p>
            <a:r>
              <a:rPr lang="en-US" altLang="ko-KR" dirty="0" err="1"/>
              <a:t>GooLeNet</a:t>
            </a:r>
            <a:r>
              <a:rPr lang="ko-KR" altLang="en-US" dirty="0"/>
              <a:t>의 기본 모형                                                  </a:t>
            </a:r>
            <a:r>
              <a:rPr lang="en-US" altLang="ko-KR" dirty="0" err="1"/>
              <a:t>ResNet</a:t>
            </a:r>
            <a:r>
              <a:rPr lang="ko-KR" altLang="en-US" dirty="0"/>
              <a:t>의 기본 모형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D850F-8910-4CD0-B52A-2AB99C4FC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00" t="29000" r="29467" b="50000"/>
          <a:stretch/>
        </p:blipFill>
        <p:spPr>
          <a:xfrm>
            <a:off x="251520" y="1927859"/>
            <a:ext cx="4180462" cy="2508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D496A7-CC8C-4F4A-A776-79C60492B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33" t="45800" r="29467" b="23401"/>
          <a:stretch/>
        </p:blipFill>
        <p:spPr>
          <a:xfrm>
            <a:off x="5148064" y="957401"/>
            <a:ext cx="3919465" cy="33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21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1687"/>
            <a:ext cx="9144000" cy="884466"/>
          </a:xfrm>
        </p:spPr>
        <p:txBody>
          <a:bodyPr/>
          <a:lstStyle/>
          <a:p>
            <a:r>
              <a:rPr lang="en-US" dirty="0"/>
              <a:t> Convolution vs Cross-correlation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5B415C-E1D6-4752-8033-22BA5134B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69" t="28029" r="3396" b="41313"/>
          <a:stretch/>
        </p:blipFill>
        <p:spPr>
          <a:xfrm>
            <a:off x="323528" y="1203598"/>
            <a:ext cx="4824536" cy="3607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3CAF80-40EB-424C-BE09-0BA8AA364D02}"/>
              </a:ext>
            </a:extLst>
          </p:cNvPr>
          <p:cNvSpPr txBox="1"/>
          <p:nvPr/>
        </p:nvSpPr>
        <p:spPr>
          <a:xfrm>
            <a:off x="5364088" y="2067694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Convolution</a:t>
            </a:r>
            <a:r>
              <a:rPr lang="ko-KR" altLang="en-US" dirty="0"/>
              <a:t>은 뒤집어서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Cross-correlation</a:t>
            </a:r>
            <a:r>
              <a:rPr lang="ko-KR" altLang="en-US" dirty="0"/>
              <a:t>은 안 뒤집고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Auto correlation</a:t>
            </a:r>
            <a:r>
              <a:rPr lang="ko-KR" altLang="en-US" dirty="0"/>
              <a:t>은 자기 자신과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8474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D6ADE-F47D-4296-8BCB-D0F4BA8C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Convolution vs Cross-correlation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7A196-B693-4B50-BEA7-82E31380A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80" y="1059582"/>
            <a:ext cx="8496944" cy="460648"/>
          </a:xfrm>
        </p:spPr>
        <p:txBody>
          <a:bodyPr/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EE56E58-5899-4658-A2F0-8BBBB37F088B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323528" y="1520230"/>
                <a:ext cx="4248472" cy="3239151"/>
              </a:xfrm>
            </p:spPr>
            <p:txBody>
              <a:bodyPr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altLang="ko-KR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EE56E58-5899-4658-A2F0-8BBBB37F08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3528" y="1520230"/>
                <a:ext cx="4248472" cy="32391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6AF5949-AF7B-449F-BF95-20DD1E9B6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57" t="34143" r="2975" b="19425"/>
          <a:stretch/>
        </p:blipFill>
        <p:spPr>
          <a:xfrm>
            <a:off x="5289259" y="1059582"/>
            <a:ext cx="3613565" cy="3943213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E3FC80E-0F51-4690-A962-7283A23C5E33}"/>
              </a:ext>
            </a:extLst>
          </p:cNvPr>
          <p:cNvSpPr txBox="1">
            <a:spLocks/>
          </p:cNvSpPr>
          <p:nvPr/>
        </p:nvSpPr>
        <p:spPr>
          <a:xfrm>
            <a:off x="411826" y="2787773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Cross-correlation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3">
                <a:extLst>
                  <a:ext uri="{FF2B5EF4-FFF2-40B4-BE49-F238E27FC236}">
                    <a16:creationId xmlns:a16="http://schemas.microsoft.com/office/drawing/2014/main" id="{306DAF48-D596-4465-B696-712ED441EF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3248421"/>
                <a:ext cx="4248472" cy="2995737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내용 개체 틀 3">
                <a:extLst>
                  <a:ext uri="{FF2B5EF4-FFF2-40B4-BE49-F238E27FC236}">
                    <a16:creationId xmlns:a16="http://schemas.microsoft.com/office/drawing/2014/main" id="{306DAF48-D596-4465-B696-712ED441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248421"/>
                <a:ext cx="4248472" cy="2995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1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61C9D-E5B2-43A8-9444-7F684F6C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Convolution vs Cross-correlation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91E2E-6AA1-4BCD-B4EC-A4661E3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D0B8096-9B41-4B53-823E-0B4EA338872C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827584" y="4188608"/>
                <a:ext cx="8496944" cy="615390"/>
              </a:xfrm>
            </p:spPr>
            <p:txBody>
              <a:bodyPr/>
              <a:lstStyle/>
              <a:p>
                <a:r>
                  <a:rPr lang="en-US" altLang="ko-KR" dirty="0"/>
                  <a:t> input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/>
                  <a:t>			    filter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dirty="0"/>
                  <a:t>		output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D0B8096-9B41-4B53-823E-0B4EA33887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827584" y="4188608"/>
                <a:ext cx="8496944" cy="615390"/>
              </a:xfrm>
              <a:blipFill>
                <a:blip r:embed="rId3"/>
                <a:stretch>
                  <a:fillRect t="-1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C5079A7-382D-4012-BC62-062C39BEF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7" t="48917" r="19201" b="10800"/>
          <a:stretch/>
        </p:blipFill>
        <p:spPr>
          <a:xfrm>
            <a:off x="1007604" y="1131590"/>
            <a:ext cx="7128792" cy="28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41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숙제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08D2A2-1B9C-47BE-88E9-577FC0606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" r="64933" b="43000"/>
          <a:stretch/>
        </p:blipFill>
        <p:spPr>
          <a:xfrm>
            <a:off x="31053" y="1609548"/>
            <a:ext cx="3528392" cy="3474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70ACD-EA6D-42B6-B730-7A541892EB2F}"/>
              </a:ext>
            </a:extLst>
          </p:cNvPr>
          <p:cNvSpPr txBox="1"/>
          <p:nvPr/>
        </p:nvSpPr>
        <p:spPr>
          <a:xfrm>
            <a:off x="467544" y="113159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77396D-5482-41C8-9E2D-8019475EF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01" r="50000" b="10800"/>
          <a:stretch/>
        </p:blipFill>
        <p:spPr>
          <a:xfrm>
            <a:off x="3275856" y="1609548"/>
            <a:ext cx="508505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실습해보자</a:t>
            </a:r>
            <a:r>
              <a:rPr lang="en-US" altLang="ko-KR" dirty="0"/>
              <a:t>! </a:t>
            </a:r>
            <a:endParaRPr lang="en-US" dirty="0"/>
          </a:p>
        </p:txBody>
      </p:sp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9A5F1DEE-38AA-4522-A91B-AE311DE6E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99692" y="1203598"/>
            <a:ext cx="5544616" cy="35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6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 </a:t>
            </a:r>
            <a:r>
              <a:rPr lang="ko-KR" altLang="en-US" dirty="0"/>
              <a:t>구조확인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338D02-EB07-43A7-B30E-3C95A0BB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7574"/>
            <a:ext cx="8184036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7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Convolution</a:t>
            </a:r>
            <a:endParaRPr lang="en-US" dirty="0"/>
          </a:p>
        </p:txBody>
      </p:sp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23FCEF93-8A3E-4DA2-9107-7F0B1BB6C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03598"/>
            <a:ext cx="501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65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C9C812-13D2-4D1D-A476-42BBFC9D4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95" y="1419622"/>
            <a:ext cx="832260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8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2A402F-F454-4731-8CE2-F7933D34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39" y="1723288"/>
            <a:ext cx="649512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7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FD97A9-80DE-4F72-ACBF-8B4E12C1F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491630"/>
            <a:ext cx="882967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6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7A8F0C-BC21-48BF-8F11-4268BFED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93" y="1203598"/>
            <a:ext cx="650541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3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596BB3-CBE5-430C-860E-8E85E66D5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99" y="1275606"/>
            <a:ext cx="6175201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72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36A4B3-B916-48D6-B35D-02338816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203598"/>
            <a:ext cx="73056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5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본격적으로 모델링</a:t>
            </a:r>
            <a:r>
              <a:rPr lang="en-US" altLang="ko-KR" dirty="0"/>
              <a:t>!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663B2-1E4D-4FDA-BC39-067794DB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31590"/>
            <a:ext cx="601393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8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15247F-AC9F-489C-93CF-21F0BD26C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203598"/>
            <a:ext cx="56483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45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820F41-7C29-431A-A7D3-0362E5C09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059582"/>
            <a:ext cx="61436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09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9AC142-24AF-4426-A271-B55308B4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995686"/>
            <a:ext cx="55530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Channel</a:t>
            </a:r>
            <a:endParaRPr 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D9DCACC-6824-4DAC-A63E-36B1D067283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475656" y="916836"/>
            <a:ext cx="5760640" cy="40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80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2C253A-EB47-4534-82A5-93090BD6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11900"/>
            <a:ext cx="6360335" cy="42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6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0E0C82-E66E-4198-9C31-01F9D5ED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923678"/>
            <a:ext cx="8020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18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649204-8129-446E-9FB8-A96D0BC45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8" y="1024136"/>
            <a:ext cx="7340203" cy="41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D5ECBD-4E39-43D8-AA6D-BC451878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9582"/>
            <a:ext cx="7400925" cy="400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31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레이어 더 쌓아보자</a:t>
            </a:r>
            <a:r>
              <a:rPr lang="en-US" altLang="ko-KR" dirty="0"/>
              <a:t>!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55D762-6EBE-4B3F-826B-7107700F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" y="1491630"/>
            <a:ext cx="914400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69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CC670C-0ADB-4588-9D2B-312403B93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87574"/>
            <a:ext cx="4906238" cy="40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25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A856D8-F5D9-42FF-84B3-A3401B08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347614"/>
            <a:ext cx="60674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48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EFD72C-E9F3-48F9-ADC2-E720FE8C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07944"/>
            <a:ext cx="6019800" cy="41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89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결론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98F4F0-C91F-4777-A3E0-10BAC752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23678"/>
            <a:ext cx="685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8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숙제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0ACD-EA6D-42B6-B730-7A541892EB2F}"/>
              </a:ext>
            </a:extLst>
          </p:cNvPr>
          <p:cNvSpPr txBox="1"/>
          <p:nvPr/>
        </p:nvSpPr>
        <p:spPr>
          <a:xfrm>
            <a:off x="467544" y="113159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(</a:t>
            </a:r>
            <a:r>
              <a:rPr lang="ko-KR" altLang="en-US" dirty="0"/>
              <a:t>앞의 코드를 활용한 문제입니다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774A9-9EA5-4A6C-8147-52F36B6B6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6" t="17196" r="47734" b="72399"/>
          <a:stretch/>
        </p:blipFill>
        <p:spPr>
          <a:xfrm>
            <a:off x="467544" y="1748046"/>
            <a:ext cx="6780456" cy="13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1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Filter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F67D02-90B9-4216-8A91-0638E2216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00" y="1131590"/>
            <a:ext cx="621579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03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6D4CB3-64A9-4539-82B8-7F42F96449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5880" y="1808262"/>
            <a:ext cx="8496944" cy="884466"/>
          </a:xfrm>
        </p:spPr>
        <p:txBody>
          <a:bodyPr/>
          <a:lstStyle/>
          <a:p>
            <a:r>
              <a:rPr lang="ko-KR" altLang="en-US" dirty="0"/>
              <a:t>명령 프롬프트</a:t>
            </a:r>
            <a:r>
              <a:rPr lang="en-US" altLang="ko-KR" dirty="0"/>
              <a:t>/ </a:t>
            </a:r>
            <a:r>
              <a:rPr lang="ko-KR" altLang="en-US" dirty="0"/>
              <a:t>터미널에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pip install </a:t>
            </a:r>
            <a:r>
              <a:rPr lang="en-US" altLang="ko-KR" dirty="0" err="1"/>
              <a:t>visdom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0961F9E-D3F1-4006-A1FC-4D133162DF7E}"/>
              </a:ext>
            </a:extLst>
          </p:cNvPr>
          <p:cNvSpPr txBox="1">
            <a:spLocks/>
          </p:cNvSpPr>
          <p:nvPr/>
        </p:nvSpPr>
        <p:spPr>
          <a:xfrm>
            <a:off x="395536" y="27877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2. </a:t>
            </a:r>
            <a:r>
              <a:rPr lang="ko-KR" altLang="en-US" dirty="0"/>
              <a:t>서버 켜기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2F16AB7-17F7-4E93-B0F2-4F34AE48826E}"/>
              </a:ext>
            </a:extLst>
          </p:cNvPr>
          <p:cNvSpPr txBox="1">
            <a:spLocks/>
          </p:cNvSpPr>
          <p:nvPr/>
        </p:nvSpPr>
        <p:spPr>
          <a:xfrm>
            <a:off x="395536" y="3415476"/>
            <a:ext cx="8496944" cy="884466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명령 프롬프트</a:t>
            </a:r>
            <a:r>
              <a:rPr lang="en-US" altLang="ko-KR" dirty="0"/>
              <a:t>(</a:t>
            </a:r>
            <a:r>
              <a:rPr lang="ko-KR" altLang="en-US" dirty="0"/>
              <a:t>아나콘다 프롬프트 등 사용하시는 프롬프트 가능</a:t>
            </a:r>
            <a:r>
              <a:rPr lang="en-US" altLang="ko-KR" dirty="0"/>
              <a:t>)</a:t>
            </a:r>
            <a:r>
              <a:rPr lang="ko-KR" altLang="en-US" dirty="0"/>
              <a:t>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 –m </a:t>
            </a:r>
            <a:r>
              <a:rPr lang="en-US" altLang="ko-KR" dirty="0" err="1"/>
              <a:t>visdom.server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461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0D2A0D-A842-4C4D-9AE9-3DCFCCF91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4" t="22001" r="28535" b="58943"/>
          <a:stretch/>
        </p:blipFill>
        <p:spPr>
          <a:xfrm>
            <a:off x="107504" y="1044032"/>
            <a:ext cx="4680520" cy="1368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79D36E-BF6B-4153-B652-7BE06AD7F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4" t="42947" r="28535" b="23957"/>
          <a:stretch/>
        </p:blipFill>
        <p:spPr>
          <a:xfrm>
            <a:off x="107271" y="2643758"/>
            <a:ext cx="4680520" cy="2376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EDA0C5-45EC-4860-9252-D349E5C22A02}"/>
              </a:ext>
            </a:extLst>
          </p:cNvPr>
          <p:cNvSpPr txBox="1"/>
          <p:nvPr/>
        </p:nvSpPr>
        <p:spPr>
          <a:xfrm>
            <a:off x="4787791" y="3075806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Visdom</a:t>
            </a:r>
            <a:r>
              <a:rPr lang="en-US" altLang="ko-KR" dirty="0"/>
              <a:t> </a:t>
            </a:r>
            <a:r>
              <a:rPr lang="ko-KR" altLang="en-US" dirty="0"/>
              <a:t>서버 주소</a:t>
            </a:r>
            <a:r>
              <a:rPr lang="en-US" altLang="ko-KR" dirty="0"/>
              <a:t>(</a:t>
            </a:r>
            <a:r>
              <a:rPr lang="ko-KR" altLang="en-US" dirty="0" err="1"/>
              <a:t>하이라이트된</a:t>
            </a:r>
            <a:r>
              <a:rPr lang="ko-KR" altLang="en-US" dirty="0"/>
              <a:t> 부분</a:t>
            </a:r>
            <a:r>
              <a:rPr lang="en-US" altLang="ko-KR" dirty="0"/>
              <a:t>)</a:t>
            </a:r>
            <a:r>
              <a:rPr lang="ko-KR" altLang="en-US" dirty="0"/>
              <a:t>으로 가면 </a:t>
            </a:r>
            <a:r>
              <a:rPr lang="en-US" altLang="ko-KR" dirty="0" err="1"/>
              <a:t>visdom</a:t>
            </a:r>
            <a:r>
              <a:rPr lang="en-US" altLang="ko-KR" dirty="0"/>
              <a:t> </a:t>
            </a:r>
            <a:r>
              <a:rPr lang="ko-KR" altLang="en-US" dirty="0"/>
              <a:t>창이 켜진다</a:t>
            </a:r>
          </a:p>
        </p:txBody>
      </p:sp>
    </p:spTree>
    <p:extLst>
      <p:ext uri="{BB962C8B-B14F-4D97-AF65-F5344CB8AC3E}">
        <p14:creationId xmlns:p14="http://schemas.microsoft.com/office/powerpoint/2010/main" val="307155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사용법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6D4CB3-64A9-4539-82B8-7F42F96449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5880" y="1592238"/>
            <a:ext cx="8496944" cy="403448"/>
          </a:xfrm>
        </p:spPr>
        <p:txBody>
          <a:bodyPr/>
          <a:lstStyle/>
          <a:p>
            <a:r>
              <a:rPr lang="en-US" altLang="ko-KR" dirty="0"/>
              <a:t>※ </a:t>
            </a:r>
            <a:r>
              <a:rPr lang="ko-KR" altLang="en-US" dirty="0"/>
              <a:t>반드시 </a:t>
            </a:r>
            <a:r>
              <a:rPr lang="en-US" altLang="ko-KR" dirty="0"/>
              <a:t>2</a:t>
            </a:r>
            <a:r>
              <a:rPr lang="ko-KR" altLang="en-US" dirty="0"/>
              <a:t>번의 서버 </a:t>
            </a:r>
            <a:r>
              <a:rPr lang="ko-KR" altLang="en-US" dirty="0" err="1"/>
              <a:t>켜놓은</a:t>
            </a:r>
            <a:r>
              <a:rPr lang="ko-KR" altLang="en-US" dirty="0"/>
              <a:t> 상태에서 진행하세요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67959C-119D-490A-B21D-32A2DD0B7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3" t="34600" r="29467" b="27600"/>
          <a:stretch/>
        </p:blipFill>
        <p:spPr>
          <a:xfrm>
            <a:off x="1619672" y="1995686"/>
            <a:ext cx="5112568" cy="306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13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3-1. text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6D4CB3-64A9-4539-82B8-7F42F96449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5880" y="1808262"/>
            <a:ext cx="8496944" cy="460648"/>
          </a:xfrm>
        </p:spPr>
        <p:txBody>
          <a:bodyPr/>
          <a:lstStyle/>
          <a:p>
            <a:r>
              <a:rPr lang="en-US" altLang="ko-KR" dirty="0"/>
              <a:t>env = “main”:</a:t>
            </a:r>
            <a:r>
              <a:rPr lang="ko-KR" altLang="en-US" dirty="0"/>
              <a:t> 나중에 </a:t>
            </a:r>
            <a:r>
              <a:rPr lang="en-US" altLang="ko-KR" dirty="0" err="1"/>
              <a:t>visdom</a:t>
            </a:r>
            <a:r>
              <a:rPr lang="en-US" altLang="ko-KR" dirty="0"/>
              <a:t> </a:t>
            </a:r>
            <a:r>
              <a:rPr lang="ko-KR" altLang="en-US" dirty="0"/>
              <a:t>창을 닫을 때 </a:t>
            </a:r>
            <a:r>
              <a:rPr lang="en-US" altLang="ko-KR" dirty="0"/>
              <a:t>main</a:t>
            </a:r>
            <a:r>
              <a:rPr lang="ko-KR" altLang="en-US" dirty="0"/>
              <a:t>에 있는 모든 것을 한 번에 닫을 수 있도록 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7115B5-5FE5-4EB9-869F-948F11055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4060" r="29467" b="62600"/>
          <a:stretch/>
        </p:blipFill>
        <p:spPr>
          <a:xfrm>
            <a:off x="983605" y="2427734"/>
            <a:ext cx="7176789" cy="14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72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3-1. text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9E5C0A-DDA5-4CDD-9224-5333E880E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26200" r="28534" b="18114"/>
          <a:stretch/>
        </p:blipFill>
        <p:spPr>
          <a:xfrm>
            <a:off x="2483768" y="1292274"/>
            <a:ext cx="4392488" cy="37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7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2F16AB7-17F7-4E93-B0F2-4F34AE48826E}"/>
              </a:ext>
            </a:extLst>
          </p:cNvPr>
          <p:cNvSpPr txBox="1">
            <a:spLocks/>
          </p:cNvSpPr>
          <p:nvPr/>
        </p:nvSpPr>
        <p:spPr>
          <a:xfrm>
            <a:off x="395536" y="1839362"/>
            <a:ext cx="8496944" cy="516364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a=</a:t>
            </a:r>
            <a:r>
              <a:rPr lang="en-US" altLang="ko-KR" dirty="0" err="1"/>
              <a:t>torch.randn</a:t>
            </a:r>
            <a:r>
              <a:rPr lang="en-US" altLang="ko-KR" dirty="0"/>
              <a:t>(3, 200, 200) : RGB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인 </a:t>
            </a:r>
            <a:r>
              <a:rPr lang="en-US" altLang="ko-KR" dirty="0"/>
              <a:t>200 × 200</a:t>
            </a:r>
            <a:r>
              <a:rPr lang="ko-KR" altLang="en-US" dirty="0" err="1"/>
              <a:t>짜리</a:t>
            </a:r>
            <a:r>
              <a:rPr lang="ko-KR" altLang="en-US" dirty="0"/>
              <a:t> 이미지 출력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AC3ABE-717F-434D-A2D5-3915D1A59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30956" r="28534" b="55600"/>
          <a:stretch/>
        </p:blipFill>
        <p:spPr>
          <a:xfrm>
            <a:off x="395536" y="2612162"/>
            <a:ext cx="7753585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17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40200-3522-4B74-B531-E9CE265E4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1" t="38800" r="28533" b="27145"/>
          <a:stretch/>
        </p:blipFill>
        <p:spPr>
          <a:xfrm>
            <a:off x="107504" y="1839362"/>
            <a:ext cx="6048672" cy="3130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AAF31-43DC-44C5-A75F-0677F80FCEE8}"/>
              </a:ext>
            </a:extLst>
          </p:cNvPr>
          <p:cNvSpPr txBox="1"/>
          <p:nvPr/>
        </p:nvSpPr>
        <p:spPr>
          <a:xfrm>
            <a:off x="6084168" y="2248584"/>
            <a:ext cx="2952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윗부분의 창을 드래그해 </a:t>
            </a:r>
            <a:r>
              <a:rPr lang="ko-KR" altLang="en-US" b="1" dirty="0"/>
              <a:t>위치</a:t>
            </a:r>
            <a:r>
              <a:rPr lang="ko-KR" altLang="en-US" dirty="0"/>
              <a:t> 이동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우측 하단에 마우스를 가져다 놓으면 화살표로 바뀌며 이미지 </a:t>
            </a:r>
            <a:r>
              <a:rPr lang="ko-KR" altLang="en-US" b="1" dirty="0"/>
              <a:t>크기</a:t>
            </a:r>
            <a:r>
              <a:rPr lang="ko-KR" altLang="en-US" dirty="0"/>
              <a:t> 조정 가능</a:t>
            </a:r>
          </a:p>
        </p:txBody>
      </p:sp>
    </p:spTree>
    <p:extLst>
      <p:ext uri="{BB962C8B-B14F-4D97-AF65-F5344CB8AC3E}">
        <p14:creationId xmlns:p14="http://schemas.microsoft.com/office/powerpoint/2010/main" val="2122699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F12913-FF65-4DDD-8AF6-8287BE7D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9628" r="27600" b="57000"/>
          <a:stretch/>
        </p:blipFill>
        <p:spPr>
          <a:xfrm>
            <a:off x="139300" y="2427734"/>
            <a:ext cx="8865399" cy="1728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C662D-D19D-4D62-BD68-8D90347A437E}"/>
              </a:ext>
            </a:extLst>
          </p:cNvPr>
          <p:cNvSpPr txBox="1"/>
          <p:nvPr/>
        </p:nvSpPr>
        <p:spPr>
          <a:xfrm>
            <a:off x="611560" y="1685473"/>
            <a:ext cx="756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28 × 28 </a:t>
            </a:r>
            <a:r>
              <a:rPr lang="ko-KR" altLang="en-US" sz="1400" dirty="0" err="1"/>
              <a:t>짜리</a:t>
            </a:r>
            <a:r>
              <a:rPr lang="ko-KR" altLang="en-US" sz="1400" dirty="0"/>
              <a:t> 이미지 </a:t>
            </a:r>
            <a:r>
              <a:rPr lang="en-US" altLang="ko-KR" sz="1400" dirty="0"/>
              <a:t>3</a:t>
            </a:r>
            <a:r>
              <a:rPr lang="ko-KR" altLang="en-US" sz="1400" dirty="0"/>
              <a:t>개 출력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44071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CB619-D7E7-4366-A21A-558DAB2B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19201" r="27600" b="40200"/>
          <a:stretch/>
        </p:blipFill>
        <p:spPr>
          <a:xfrm>
            <a:off x="1907704" y="1131590"/>
            <a:ext cx="6552728" cy="387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36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F86A39-8F6D-4D66-BD05-B67037B72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01" t="27600" r="28533" b="25687"/>
          <a:stretch/>
        </p:blipFill>
        <p:spPr>
          <a:xfrm>
            <a:off x="3491880" y="1104519"/>
            <a:ext cx="5544616" cy="3936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37E11-0F9A-4ED6-B4AE-F540C29008EC}"/>
              </a:ext>
            </a:extLst>
          </p:cNvPr>
          <p:cNvSpPr txBox="1"/>
          <p:nvPr/>
        </p:nvSpPr>
        <p:spPr>
          <a:xfrm>
            <a:off x="539552" y="3291830"/>
            <a:ext cx="25922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데이터 다운로드 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getitem</a:t>
            </a:r>
            <a:r>
              <a:rPr lang="ko-KR" altLang="en-US" sz="1400" dirty="0"/>
              <a:t>으로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첫번째 </a:t>
            </a:r>
            <a:r>
              <a:rPr lang="en-US" altLang="ko-KR" sz="1400" dirty="0"/>
              <a:t>item </a:t>
            </a:r>
            <a:r>
              <a:rPr lang="ko-KR" altLang="en-US" sz="1400" dirty="0"/>
              <a:t>가져오기</a:t>
            </a:r>
          </a:p>
        </p:txBody>
      </p:sp>
    </p:spTree>
    <p:extLst>
      <p:ext uri="{BB962C8B-B14F-4D97-AF65-F5344CB8AC3E}">
        <p14:creationId xmlns:p14="http://schemas.microsoft.com/office/powerpoint/2010/main" val="202283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Stride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9DF777-CC73-4F54-95FE-AE90EA44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047551"/>
            <a:ext cx="5457825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43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3873A1-FDF2-4B4E-85AA-C961CE46B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t="33201" r="28534" b="34600"/>
          <a:stretch/>
        </p:blipFill>
        <p:spPr>
          <a:xfrm>
            <a:off x="1691680" y="1779662"/>
            <a:ext cx="6510499" cy="31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1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032C9-C409-41D7-AD8B-238DD90D0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00" t="15001" r="28534" b="62599"/>
          <a:stretch/>
        </p:blipFill>
        <p:spPr>
          <a:xfrm>
            <a:off x="395536" y="1592237"/>
            <a:ext cx="8588458" cy="29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3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C5817-2319-4528-A5BA-024D68C41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t="41326" r="28534" b="27600"/>
          <a:stretch/>
        </p:blipFill>
        <p:spPr>
          <a:xfrm>
            <a:off x="1816594" y="1592238"/>
            <a:ext cx="731905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02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E84922-D718-4001-A917-73B8CE478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17197" r="28534" b="48208"/>
          <a:stretch/>
        </p:blipFill>
        <p:spPr>
          <a:xfrm>
            <a:off x="1459357" y="1707654"/>
            <a:ext cx="6369302" cy="32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5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7D0AA3-AA0B-4AF3-A116-9E259293D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52196" r="28534" b="10800"/>
          <a:stretch/>
        </p:blipFill>
        <p:spPr>
          <a:xfrm>
            <a:off x="2051720" y="1361914"/>
            <a:ext cx="6512316" cy="35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40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창</a:t>
            </a:r>
            <a:r>
              <a:rPr lang="en-US" altLang="ko-KR" dirty="0"/>
              <a:t> </a:t>
            </a:r>
            <a:r>
              <a:rPr lang="ko-KR" altLang="en-US" dirty="0"/>
              <a:t>닫기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CF4E7-36C8-4E25-B5A7-865F099C1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96" t="29400" r="28639" b="58000"/>
          <a:stretch/>
        </p:blipFill>
        <p:spPr>
          <a:xfrm>
            <a:off x="395535" y="1839362"/>
            <a:ext cx="7585111" cy="14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06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창</a:t>
            </a:r>
            <a:r>
              <a:rPr lang="en-US" altLang="ko-KR" dirty="0"/>
              <a:t> </a:t>
            </a:r>
            <a:r>
              <a:rPr lang="ko-KR" altLang="en-US" dirty="0"/>
              <a:t>닫기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3B3C1-7187-4DF2-9FFE-A91114C9E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6200" r="28534" b="16400"/>
          <a:stretch/>
        </p:blipFill>
        <p:spPr>
          <a:xfrm>
            <a:off x="2627784" y="1131590"/>
            <a:ext cx="4680520" cy="39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7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F9EFCE-2818-4BED-B49E-D0897D7CA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26200" r="28534" b="50000"/>
          <a:stretch/>
        </p:blipFill>
        <p:spPr>
          <a:xfrm>
            <a:off x="323528" y="1779661"/>
            <a:ext cx="8136904" cy="29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CCD393-AF54-4813-870A-D4AD4EF38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13601" r="28534" b="55600"/>
          <a:stretch/>
        </p:blipFill>
        <p:spPr>
          <a:xfrm>
            <a:off x="1151620" y="1779662"/>
            <a:ext cx="6840760" cy="313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93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FE1809-62F2-463B-AB45-C8115CFE9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0601" r="28534" b="30956"/>
          <a:stretch/>
        </p:blipFill>
        <p:spPr>
          <a:xfrm>
            <a:off x="3914362" y="1275606"/>
            <a:ext cx="519414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0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연산 과정</a:t>
            </a:r>
            <a:endParaRPr lang="en-US" dirty="0"/>
          </a:p>
        </p:txBody>
      </p:sp>
      <p:pic>
        <p:nvPicPr>
          <p:cNvPr id="4" name="내용 개체 틀 3" descr="시계, 키보드이(가) 표시된 사진&#10;&#10;자동 생성된 설명">
            <a:extLst>
              <a:ext uri="{FF2B5EF4-FFF2-40B4-BE49-F238E27FC236}">
                <a16:creationId xmlns:a16="http://schemas.microsoft.com/office/drawing/2014/main" id="{3153ADB3-DC5B-47E1-A85D-E2BC04EFD8A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9582"/>
            <a:ext cx="6768752" cy="3807423"/>
          </a:xfrm>
        </p:spPr>
      </p:pic>
    </p:spTree>
    <p:extLst>
      <p:ext uri="{BB962C8B-B14F-4D97-AF65-F5344CB8AC3E}">
        <p14:creationId xmlns:p14="http://schemas.microsoft.com/office/powerpoint/2010/main" val="1182281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A1B475-238E-477F-82A3-6499094DD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6200" r="28534" b="17800"/>
          <a:stretch/>
        </p:blipFill>
        <p:spPr>
          <a:xfrm>
            <a:off x="4139952" y="1003041"/>
            <a:ext cx="4968552" cy="41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3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80609E-2C6D-452A-A8EB-885329DAA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19201" r="28534" b="47200"/>
          <a:stretch/>
        </p:blipFill>
        <p:spPr>
          <a:xfrm>
            <a:off x="1475656" y="1596859"/>
            <a:ext cx="6192688" cy="316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21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B66CDD-69A8-4C83-B67E-A2D45EDFC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4" t="23400" r="28534" b="43000"/>
          <a:stretch/>
        </p:blipFill>
        <p:spPr>
          <a:xfrm>
            <a:off x="1439652" y="1779662"/>
            <a:ext cx="6264696" cy="306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78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D723DF-C7E7-4146-B108-B045A11DC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0601" r="28534" b="26200"/>
          <a:stretch/>
        </p:blipFill>
        <p:spPr>
          <a:xfrm>
            <a:off x="4067944" y="1135867"/>
            <a:ext cx="491170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22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2C619-7DAC-4ACA-9B6B-DFA9B54A7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3400" r="27600" b="41600"/>
          <a:stretch/>
        </p:blipFill>
        <p:spPr>
          <a:xfrm>
            <a:off x="1439652" y="1779662"/>
            <a:ext cx="6264696" cy="319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61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28BBFC-4D8E-45D6-9CFA-F522BAB3B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31800" r="28534" b="24800"/>
          <a:stretch/>
        </p:blipFill>
        <p:spPr>
          <a:xfrm>
            <a:off x="1789459" y="1361904"/>
            <a:ext cx="5709097" cy="368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0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5. MNIST-CNN with </a:t>
            </a:r>
            <a:r>
              <a:rPr lang="en-US" altLang="ko-KR" dirty="0" err="1"/>
              <a:t>Visdom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CA099B-4E29-4C34-B75C-780818B6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31800" r="27600" b="16400"/>
          <a:stretch/>
        </p:blipFill>
        <p:spPr>
          <a:xfrm>
            <a:off x="2411760" y="1569072"/>
            <a:ext cx="4824536" cy="3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98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8DAFD-FED4-4656-8079-E90A49E27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90" r="50933" b="27869"/>
          <a:stretch/>
        </p:blipFill>
        <p:spPr>
          <a:xfrm>
            <a:off x="1907704" y="1382535"/>
            <a:ext cx="4320480" cy="2808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FAFC4F-7002-47B9-AFC8-AD7D8AC24056}"/>
              </a:ext>
            </a:extLst>
          </p:cNvPr>
          <p:cNvSpPr txBox="1"/>
          <p:nvPr/>
        </p:nvSpPr>
        <p:spPr>
          <a:xfrm>
            <a:off x="251520" y="105958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Image Folder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는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아래와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같이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계층적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폴더구조를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가진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이미지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데이터를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불러올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때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사용할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수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있다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5639D5-45F6-4A38-91D3-F781E83FDCF9}"/>
              </a:ext>
            </a:extLst>
          </p:cNvPr>
          <p:cNvSpPr txBox="1"/>
          <p:nvPr/>
        </p:nvSpPr>
        <p:spPr>
          <a:xfrm>
            <a:off x="251520" y="4386970"/>
            <a:ext cx="8280920" cy="99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ko-KR" sz="1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모두딥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강의는 </a:t>
            </a:r>
            <a:r>
              <a:rPr lang="en-US" altLang="ko-KR" sz="1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ImageFolder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생성하고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dataset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변환하여 저장하는 전반부와 변환된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dataset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이용하여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학습을 진행하는 후반부로 양분됩니다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52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5639D5-45F6-4A38-91D3-F781E83FDCF9}"/>
              </a:ext>
            </a:extLst>
          </p:cNvPr>
          <p:cNvSpPr txBox="1"/>
          <p:nvPr/>
        </p:nvSpPr>
        <p:spPr>
          <a:xfrm>
            <a:off x="395536" y="1131150"/>
            <a:ext cx="8496944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Grey, red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의자 같이 구분이 쉬운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색깔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가지 카테고리별 사진을 준비하여 각각 폴더에 저장한다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A6B2BA-7A90-4513-97E0-A47A7C76A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1009" r="3334" b="59684"/>
          <a:stretch/>
        </p:blipFill>
        <p:spPr>
          <a:xfrm>
            <a:off x="1702682" y="2672358"/>
            <a:ext cx="5378595" cy="1483568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973982"/>
            <a:ext cx="8496944" cy="46064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라이브러리 가져오기</a:t>
            </a:r>
          </a:p>
        </p:txBody>
      </p:sp>
    </p:spTree>
    <p:extLst>
      <p:ext uri="{BB962C8B-B14F-4D97-AF65-F5344CB8AC3E}">
        <p14:creationId xmlns:p14="http://schemas.microsoft.com/office/powerpoint/2010/main" val="2658241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사진이 담긴 파일 경로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25F10F-D883-4BFF-A7D2-C648DA4F5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1400" r="3334" b="34529"/>
          <a:stretch/>
        </p:blipFill>
        <p:spPr>
          <a:xfrm>
            <a:off x="1547664" y="2075974"/>
            <a:ext cx="6048672" cy="1215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316F8-9103-45FA-B1FF-858430937CE3}"/>
              </a:ext>
            </a:extLst>
          </p:cNvPr>
          <p:cNvSpPr txBox="1"/>
          <p:nvPr/>
        </p:nvSpPr>
        <p:spPr>
          <a:xfrm>
            <a:off x="395536" y="3779169"/>
            <a:ext cx="8496944" cy="124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-127000"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보통의 사진 파일은 이전에 다루었던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MNIST(28*28)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달리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1922*2560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정도로 크기가 크고 파일별로 크기가 상이한 경우가 많습니다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(1440*1080,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가로 세로 방향에 따라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1080*1440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등등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resize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조금 더 작은 크기로 통일시킨다고 생각하면 될 것 같아요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128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Padding</a:t>
            </a:r>
            <a:endParaRPr lang="en-US" dirty="0"/>
          </a:p>
        </p:txBody>
      </p:sp>
      <p:pic>
        <p:nvPicPr>
          <p:cNvPr id="4" name="내용 개체 틀 3" descr="시계이(가) 표시된 사진&#10;&#10;자동 생성된 설명">
            <a:extLst>
              <a:ext uri="{FF2B5EF4-FFF2-40B4-BE49-F238E27FC236}">
                <a16:creationId xmlns:a16="http://schemas.microsoft.com/office/drawing/2014/main" id="{70721C2D-E597-493C-A258-5F4D8071A8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59292"/>
            <a:ext cx="7096441" cy="2448272"/>
          </a:xfrm>
        </p:spPr>
      </p:pic>
    </p:spTree>
    <p:extLst>
      <p:ext uri="{BB962C8B-B14F-4D97-AF65-F5344CB8AC3E}">
        <p14:creationId xmlns:p14="http://schemas.microsoft.com/office/powerpoint/2010/main" val="1382584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838" y="1275606"/>
            <a:ext cx="8496944" cy="4606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사진이 담긴 파일 경로 지정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316F8-9103-45FA-B1FF-858430937CE3}"/>
              </a:ext>
            </a:extLst>
          </p:cNvPr>
          <p:cNvSpPr txBox="1"/>
          <p:nvPr/>
        </p:nvSpPr>
        <p:spPr>
          <a:xfrm>
            <a:off x="395536" y="3779169"/>
            <a:ext cx="8496944" cy="99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-127000"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MNIST dataset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을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불러올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때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코드와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유사하다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. MNIST/CIFAR10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자리에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100" dirty="0" err="1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ImageFolder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를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 err="1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적어주기만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하면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된다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.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즉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우리가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보통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100" dirty="0" err="1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dsets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로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하는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100" dirty="0" err="1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torchvision.datasets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에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100" dirty="0" err="1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ImageFolder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도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있다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7D4EDD-4806-499E-B187-50C9BF135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0" t="5201" r="3727" b="85000"/>
          <a:stretch/>
        </p:blipFill>
        <p:spPr>
          <a:xfrm>
            <a:off x="1547664" y="2023535"/>
            <a:ext cx="6192688" cy="8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96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사진이 담긴 파일 경로 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0C73E-4CD7-4BD4-9F3B-B46E81D9B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3" t="34243" r="7067" b="27600"/>
          <a:stretch/>
        </p:blipFill>
        <p:spPr>
          <a:xfrm>
            <a:off x="2339752" y="1761306"/>
            <a:ext cx="4464496" cy="2703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3C9E4-3AC3-446E-ABC5-985FD5526939}"/>
              </a:ext>
            </a:extLst>
          </p:cNvPr>
          <p:cNvSpPr txBox="1"/>
          <p:nvPr/>
        </p:nvSpPr>
        <p:spPr>
          <a:xfrm>
            <a:off x="395536" y="4706738"/>
            <a:ext cx="8496944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resize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된 새로운 이미지 파일들이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따라 괄호 안 경로에 새롭게 저장됨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06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라이브러리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C6CBC-8F94-4B35-B33E-69063C38E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" t="34243" r="67734" b="44400"/>
          <a:stretch/>
        </p:blipFill>
        <p:spPr>
          <a:xfrm>
            <a:off x="395536" y="2121346"/>
            <a:ext cx="3549218" cy="174654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B1CD013-5855-47A9-BD65-6FFCF917CF54}"/>
              </a:ext>
            </a:extLst>
          </p:cNvPr>
          <p:cNvSpPr txBox="1">
            <a:spLocks/>
          </p:cNvSpPr>
          <p:nvPr/>
        </p:nvSpPr>
        <p:spPr>
          <a:xfrm>
            <a:off x="4499992" y="1230192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2. Random seed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6069E-F4BF-4470-9744-3A41945689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60644" r="61200" b="17801"/>
          <a:stretch/>
        </p:blipFill>
        <p:spPr>
          <a:xfrm>
            <a:off x="4499992" y="2136542"/>
            <a:ext cx="4385030" cy="17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224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2. Dataset </a:t>
            </a:r>
            <a:r>
              <a:rPr lang="ko-KR" altLang="en-US" dirty="0"/>
              <a:t>가져오고 </a:t>
            </a:r>
            <a:r>
              <a:rPr lang="en-US" altLang="ko-KR" dirty="0" err="1"/>
              <a:t>dataloader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59491-4A88-4851-AC3E-B33CDD3D7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3" t="12201" r="3334" b="68199"/>
          <a:stretch/>
        </p:blipFill>
        <p:spPr>
          <a:xfrm>
            <a:off x="294992" y="2202531"/>
            <a:ext cx="3929112" cy="1122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ACD8BA-8AA8-43FE-A7A5-8AEF2BAC1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3" t="31802" r="3334" b="19199"/>
          <a:stretch/>
        </p:blipFill>
        <p:spPr>
          <a:xfrm>
            <a:off x="4672544" y="1923678"/>
            <a:ext cx="4176464" cy="29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172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6C619B-86CE-4101-88DF-26B84CC0C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" r="50933" b="57000"/>
          <a:stretch/>
        </p:blipFill>
        <p:spPr>
          <a:xfrm>
            <a:off x="1403648" y="1754994"/>
            <a:ext cx="6336704" cy="325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263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59592F-AB3E-426D-B3F6-2D44DE0DE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22001" r="29467" b="46432"/>
          <a:stretch/>
        </p:blipFill>
        <p:spPr>
          <a:xfrm>
            <a:off x="683568" y="1923678"/>
            <a:ext cx="4536504" cy="22237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810ADB-656F-4FAF-A6FA-5DBEBB0FD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52634" r="40854" b="12201"/>
          <a:stretch/>
        </p:blipFill>
        <p:spPr>
          <a:xfrm>
            <a:off x="5468085" y="1923678"/>
            <a:ext cx="2992347" cy="22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370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5. optimizer/ criterion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99EC06-8CCF-4E61-BE3B-50ACBA7E3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3" t="15001" r="44001" b="79400"/>
          <a:stretch/>
        </p:blipFill>
        <p:spPr>
          <a:xfrm>
            <a:off x="107504" y="1740594"/>
            <a:ext cx="5938639" cy="7384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8F85B4-3194-45D8-8D97-359579A1E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00" t="46434" r="44934" b="51609"/>
          <a:stretch/>
        </p:blipFill>
        <p:spPr>
          <a:xfrm>
            <a:off x="0" y="2355788"/>
            <a:ext cx="5472608" cy="24648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F7FE29F-5CFF-4C69-B96E-AEF382E1EFAA}"/>
              </a:ext>
            </a:extLst>
          </p:cNvPr>
          <p:cNvSpPr txBox="1">
            <a:spLocks/>
          </p:cNvSpPr>
          <p:nvPr/>
        </p:nvSpPr>
        <p:spPr>
          <a:xfrm>
            <a:off x="395536" y="27591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6. </a:t>
            </a:r>
            <a:r>
              <a:rPr lang="ko-KR" altLang="en-US" dirty="0"/>
              <a:t>학습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FE7F78-7221-4266-BDFA-4ACF78D4E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81" t="13448" r="50553" b="82498"/>
          <a:stretch/>
        </p:blipFill>
        <p:spPr>
          <a:xfrm>
            <a:off x="-1" y="3389944"/>
            <a:ext cx="5031377" cy="5604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82B206-8B99-4C9D-96C5-4302A94C2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8" t="22902" r="51227" b="75128"/>
          <a:stretch/>
        </p:blipFill>
        <p:spPr>
          <a:xfrm>
            <a:off x="395536" y="4073593"/>
            <a:ext cx="4527321" cy="2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922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F7FE29F-5CFF-4C69-B96E-AEF382E1EFAA}"/>
              </a:ext>
            </a:extLst>
          </p:cNvPr>
          <p:cNvSpPr txBox="1">
            <a:spLocks/>
          </p:cNvSpPr>
          <p:nvPr/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6. </a:t>
            </a:r>
            <a:r>
              <a:rPr lang="ko-KR" altLang="en-US" dirty="0"/>
              <a:t>학습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6D76F-BBE0-4513-B5EF-B5CC120C0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12199" r="41600" b="54481"/>
          <a:stretch/>
        </p:blipFill>
        <p:spPr>
          <a:xfrm>
            <a:off x="107504" y="1707654"/>
            <a:ext cx="3816424" cy="26714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B142E0-CC0C-4CAD-89E6-EFA513156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46531" r="41600" b="21161"/>
          <a:stretch/>
        </p:blipFill>
        <p:spPr>
          <a:xfrm>
            <a:off x="4283968" y="1714683"/>
            <a:ext cx="3744416" cy="25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34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F7FE29F-5CFF-4C69-B96E-AEF382E1EFAA}"/>
              </a:ext>
            </a:extLst>
          </p:cNvPr>
          <p:cNvSpPr txBox="1">
            <a:spLocks/>
          </p:cNvSpPr>
          <p:nvPr/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모델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6B6C5-D20D-4AA3-8A81-AD6D2034F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26200" r="30400" b="67961"/>
          <a:stretch/>
        </p:blipFill>
        <p:spPr>
          <a:xfrm>
            <a:off x="389559" y="1839362"/>
            <a:ext cx="7901714" cy="732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1278E6-984F-4141-803D-3A34A9212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53644" r="30400" b="37400"/>
          <a:stretch/>
        </p:blipFill>
        <p:spPr>
          <a:xfrm>
            <a:off x="389559" y="2647000"/>
            <a:ext cx="7885705" cy="11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45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F7FE29F-5CFF-4C69-B96E-AEF382E1EFAA}"/>
              </a:ext>
            </a:extLst>
          </p:cNvPr>
          <p:cNvSpPr txBox="1">
            <a:spLocks/>
          </p:cNvSpPr>
          <p:nvPr/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8. </a:t>
            </a:r>
            <a:r>
              <a:rPr lang="ko-KR" altLang="en-US" dirty="0"/>
              <a:t>성능 평가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694BEA-6BF8-46A5-B322-F66AEF349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1" t="15001" r="28533" b="50000"/>
          <a:stretch/>
        </p:blipFill>
        <p:spPr>
          <a:xfrm>
            <a:off x="1565666" y="1839362"/>
            <a:ext cx="6012668" cy="31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Output size</a:t>
            </a:r>
            <a:endParaRPr lang="en-US" dirty="0"/>
          </a:p>
        </p:txBody>
      </p:sp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BAC70676-921D-454D-B815-4853125720C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331640" y="1059582"/>
            <a:ext cx="6192688" cy="359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70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F7FE29F-5CFF-4C69-B96E-AEF382E1EFAA}"/>
              </a:ext>
            </a:extLst>
          </p:cNvPr>
          <p:cNvSpPr txBox="1">
            <a:spLocks/>
          </p:cNvSpPr>
          <p:nvPr/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8. </a:t>
            </a:r>
            <a:r>
              <a:rPr lang="ko-KR" altLang="en-US" dirty="0"/>
              <a:t>성능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825BFB-688F-428C-8CA3-4B7B9B595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50000" r="39734" b="5201"/>
          <a:stretch/>
        </p:blipFill>
        <p:spPr>
          <a:xfrm>
            <a:off x="2591780" y="1275606"/>
            <a:ext cx="3960440" cy="36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8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숙제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08D2A2-1B9C-47BE-88E9-577FC0606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" r="64933" b="43000"/>
          <a:stretch/>
        </p:blipFill>
        <p:spPr>
          <a:xfrm>
            <a:off x="31053" y="1609548"/>
            <a:ext cx="3528392" cy="3474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70ACD-EA6D-42B6-B730-7A541892EB2F}"/>
              </a:ext>
            </a:extLst>
          </p:cNvPr>
          <p:cNvSpPr txBox="1"/>
          <p:nvPr/>
        </p:nvSpPr>
        <p:spPr>
          <a:xfrm>
            <a:off x="467544" y="113159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77396D-5482-41C8-9E2D-8019475EF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01" r="50000" b="10800"/>
          <a:stretch/>
        </p:blipFill>
        <p:spPr>
          <a:xfrm>
            <a:off x="3275856" y="1609548"/>
            <a:ext cx="508505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597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숙제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0ACD-EA6D-42B6-B730-7A541892EB2F}"/>
              </a:ext>
            </a:extLst>
          </p:cNvPr>
          <p:cNvSpPr txBox="1"/>
          <p:nvPr/>
        </p:nvSpPr>
        <p:spPr>
          <a:xfrm>
            <a:off x="467544" y="113159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(</a:t>
            </a:r>
            <a:r>
              <a:rPr lang="ko-KR" altLang="en-US" dirty="0"/>
              <a:t>앞의 코드를 활용한 문제입니다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774A9-9EA5-4A6C-8147-52F36B6B6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6" t="17196" r="47734" b="72399"/>
          <a:stretch/>
        </p:blipFill>
        <p:spPr>
          <a:xfrm>
            <a:off x="467544" y="1748046"/>
            <a:ext cx="6780456" cy="13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4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2C8120A-F134-47DE-9A0D-28E1D6ED4DC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21806" t="40007" r="23529" b="35428"/>
          <a:stretch/>
        </p:blipFill>
        <p:spPr>
          <a:xfrm>
            <a:off x="14637" y="1563638"/>
            <a:ext cx="8893365" cy="266429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Pooling Layer</a:t>
            </a:r>
          </a:p>
        </p:txBody>
      </p:sp>
    </p:spTree>
    <p:extLst>
      <p:ext uri="{BB962C8B-B14F-4D97-AF65-F5344CB8AC3E}">
        <p14:creationId xmlns:p14="http://schemas.microsoft.com/office/powerpoint/2010/main" val="3719934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1601</Words>
  <Application>Microsoft Macintosh PowerPoint</Application>
  <PresentationFormat>화면 슬라이드 쇼(16:9)</PresentationFormat>
  <Paragraphs>255</Paragraphs>
  <Slides>82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82</vt:i4>
      </vt:variant>
    </vt:vector>
  </HeadingPairs>
  <TitlesOfParts>
    <vt:vector size="91" baseType="lpstr">
      <vt:lpstr>맑은 고딕</vt:lpstr>
      <vt:lpstr>Open Sans</vt:lpstr>
      <vt:lpstr>Spoqa Han Sans</vt:lpstr>
      <vt:lpstr>Arial</vt:lpstr>
      <vt:lpstr>Calibri</vt:lpstr>
      <vt:lpstr>Cambria Math</vt:lpstr>
      <vt:lpstr>Consolas</vt:lpstr>
      <vt:lpstr>Office Theme</vt:lpstr>
      <vt:lpstr>Custom Design</vt:lpstr>
      <vt:lpstr>PowerPoint 프레젠테이션</vt:lpstr>
      <vt:lpstr>Convolution</vt:lpstr>
      <vt:lpstr>Channel</vt:lpstr>
      <vt:lpstr>Filter</vt:lpstr>
      <vt:lpstr>Stride</vt:lpstr>
      <vt:lpstr>연산 과정</vt:lpstr>
      <vt:lpstr>Padding</vt:lpstr>
      <vt:lpstr>Output size</vt:lpstr>
      <vt:lpstr> Pooling Layer</vt:lpstr>
      <vt:lpstr> Pooling Layer</vt:lpstr>
      <vt:lpstr> Pooling 이후…</vt:lpstr>
      <vt:lpstr> CNN 종합</vt:lpstr>
      <vt:lpstr> 최신 모형</vt:lpstr>
      <vt:lpstr> Convolution vs Cross-correlation</vt:lpstr>
      <vt:lpstr> Convolution vs Cross-correlation</vt:lpstr>
      <vt:lpstr> Convolution vs Cross-correlation</vt:lpstr>
      <vt:lpstr> 숙제</vt:lpstr>
      <vt:lpstr>실습해보자! </vt:lpstr>
      <vt:lpstr>CNN 구조확인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본격적으로 모델링!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레이어 더 쌓아보자!</vt:lpstr>
      <vt:lpstr>PowerPoint 프레젠테이션</vt:lpstr>
      <vt:lpstr>PowerPoint 프레젠테이션</vt:lpstr>
      <vt:lpstr>PowerPoint 프레젠테이션</vt:lpstr>
      <vt:lpstr>결론</vt:lpstr>
      <vt:lpstr> 숙제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숙제</vt:lpstr>
      <vt:lpstr> 숙제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조민주</cp:lastModifiedBy>
  <cp:revision>56</cp:revision>
  <dcterms:created xsi:type="dcterms:W3CDTF">2014-04-01T16:27:38Z</dcterms:created>
  <dcterms:modified xsi:type="dcterms:W3CDTF">2020-08-06T10:12:55Z</dcterms:modified>
</cp:coreProperties>
</file>